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10acc90b458_0_25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10acc90b458_0_25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10acc90b458_0_25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10acc90b458_0_25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0acc90b458_0_25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10acc90b458_0_25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0acc90b458_0_2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0acc90b458_0_2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0acc90b458_0_2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0acc90b458_0_2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0acc90b458_0_25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0acc90b458_0_25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0acc90b458_0_2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0acc90b458_0_2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0acc90b458_0_25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0acc90b458_0_25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a:effectLst>
            <a:outerShdw blurRad="57150" rotWithShape="0" algn="bl" dir="5400000" dist="19050">
              <a:srgbClr val="4A86E8">
                <a:alpha val="50000"/>
              </a:srgbClr>
            </a:outerShdw>
          </a:effectLst>
        </p:spPr>
        <p:txBody>
          <a:bodyPr anchorCtr="0" anchor="b" bIns="91425" lIns="91425" spcFirstLastPara="1" rIns="91425" wrap="square" tIns="91425">
            <a:normAutofit/>
          </a:bodyPr>
          <a:lstStyle>
            <a:lvl1pPr lvl="0" algn="ctr">
              <a:spcBef>
                <a:spcPts val="0"/>
              </a:spcBef>
              <a:spcAft>
                <a:spcPts val="0"/>
              </a:spcAft>
              <a:buSzPts val="2800"/>
              <a:buFont typeface="Times New Roman"/>
              <a:buNone/>
              <a:defRPr b="1">
                <a:latin typeface="Times New Roman"/>
                <a:ea typeface="Times New Roman"/>
                <a:cs typeface="Times New Roman"/>
                <a:sym typeface="Times New Roma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1700"/>
              <a:buFont typeface="Times New Roman"/>
              <a:buNone/>
              <a:defRPr sz="1700">
                <a:solidFill>
                  <a:schemeClr val="dk1"/>
                </a:solidFill>
                <a:latin typeface="Times New Roman"/>
                <a:ea typeface="Times New Roman"/>
                <a:cs typeface="Times New Roman"/>
                <a:sym typeface="Times New Roman"/>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D0E0E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hyperlink" Target="https://github.com/jessezimm/Environmental_Sustainability"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www.waterqualitydata.u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163875"/>
            <a:ext cx="8520600" cy="1293000"/>
          </a:xfrm>
          <a:prstGeom prst="rect">
            <a:avLst/>
          </a:prstGeom>
          <a:effectLst>
            <a:outerShdw blurRad="200025" rotWithShape="0" algn="bl" dir="10800000" dist="114300">
              <a:schemeClr val="accent1">
                <a:alpha val="70000"/>
              </a:schemeClr>
            </a:outerShdw>
          </a:effectLst>
        </p:spPr>
        <p:txBody>
          <a:bodyPr anchorCtr="0" anchor="b" bIns="91425" lIns="91425" spcFirstLastPara="1" rIns="91425" wrap="square" tIns="91425">
            <a:noAutofit/>
          </a:bodyPr>
          <a:lstStyle/>
          <a:p>
            <a:pPr indent="0" lvl="0" marL="0" rtl="0" algn="l">
              <a:spcBef>
                <a:spcPts val="0"/>
              </a:spcBef>
              <a:spcAft>
                <a:spcPts val="0"/>
              </a:spcAft>
              <a:buSzPts val="990"/>
              <a:buNone/>
            </a:pPr>
            <a:r>
              <a:rPr lang="en" sz="4720">
                <a:solidFill>
                  <a:srgbClr val="24292F"/>
                </a:solidFill>
                <a:latin typeface="Times New Roman"/>
                <a:ea typeface="Times New Roman"/>
                <a:cs typeface="Times New Roman"/>
                <a:sym typeface="Times New Roman"/>
              </a:rPr>
              <a:t> </a:t>
            </a:r>
            <a:r>
              <a:rPr lang="en" sz="4720">
                <a:solidFill>
                  <a:srgbClr val="24292F"/>
                </a:solidFill>
                <a:latin typeface="Times New Roman"/>
                <a:ea typeface="Times New Roman"/>
                <a:cs typeface="Times New Roman"/>
                <a:sym typeface="Times New Roman"/>
              </a:rPr>
              <a:t>Environmental Sustainability</a:t>
            </a:r>
            <a:endParaRPr b="1" sz="4070">
              <a:solidFill>
                <a:srgbClr val="24292F"/>
              </a:solidFill>
              <a:highlight>
                <a:srgbClr val="F6F8FA"/>
              </a:highlight>
              <a:latin typeface="Times New Roman"/>
              <a:ea typeface="Times New Roman"/>
              <a:cs typeface="Times New Roman"/>
              <a:sym typeface="Times New Roman"/>
            </a:endParaRPr>
          </a:p>
          <a:p>
            <a:pPr indent="0" lvl="0" marL="0" rtl="0" algn="ctr">
              <a:spcBef>
                <a:spcPts val="0"/>
              </a:spcBef>
              <a:spcAft>
                <a:spcPts val="0"/>
              </a:spcAft>
              <a:buSzPts val="990"/>
              <a:buNone/>
            </a:pPr>
            <a:r>
              <a:t/>
            </a:r>
            <a:endParaRPr sz="3420">
              <a:solidFill>
                <a:srgbClr val="24292F"/>
              </a:solidFill>
              <a:latin typeface="Times New Roman"/>
              <a:ea typeface="Times New Roman"/>
              <a:cs typeface="Times New Roman"/>
              <a:sym typeface="Times New Roman"/>
            </a:endParaRPr>
          </a:p>
        </p:txBody>
      </p:sp>
      <p:sp>
        <p:nvSpPr>
          <p:cNvPr id="55" name="Google Shape;55;p13"/>
          <p:cNvSpPr txBox="1"/>
          <p:nvPr>
            <p:ph idx="1" type="subTitle"/>
          </p:nvPr>
        </p:nvSpPr>
        <p:spPr>
          <a:xfrm>
            <a:off x="311700" y="997325"/>
            <a:ext cx="8520600" cy="7059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fontScale="25000" lnSpcReduction="20000"/>
          </a:bodyPr>
          <a:lstStyle/>
          <a:p>
            <a:pPr indent="0" lvl="0" marL="0" rtl="0" algn="ctr">
              <a:lnSpc>
                <a:spcPct val="115000"/>
              </a:lnSpc>
              <a:spcBef>
                <a:spcPts val="2400"/>
              </a:spcBef>
              <a:spcAft>
                <a:spcPts val="0"/>
              </a:spcAft>
              <a:buNone/>
            </a:pPr>
            <a:r>
              <a:rPr lang="en" sz="12000">
                <a:solidFill>
                  <a:srgbClr val="24292F"/>
                </a:solidFill>
                <a:latin typeface="Times New Roman"/>
                <a:ea typeface="Times New Roman"/>
                <a:cs typeface="Times New Roman"/>
                <a:sym typeface="Times New Roman"/>
              </a:rPr>
              <a:t>Water Quality Prediction</a:t>
            </a:r>
            <a:endParaRPr sz="12000">
              <a:solidFill>
                <a:srgbClr val="24292F"/>
              </a:solidFill>
              <a:latin typeface="Times New Roman"/>
              <a:ea typeface="Times New Roman"/>
              <a:cs typeface="Times New Roman"/>
              <a:sym typeface="Times New Roman"/>
            </a:endParaRPr>
          </a:p>
          <a:p>
            <a:pPr indent="0" lvl="0" marL="0" rtl="0" algn="ctr">
              <a:spcBef>
                <a:spcPts val="600"/>
              </a:spcBef>
              <a:spcAft>
                <a:spcPts val="0"/>
              </a:spcAft>
              <a:buNone/>
            </a:pPr>
            <a:r>
              <a:t/>
            </a:r>
            <a:endParaRPr sz="4220">
              <a:solidFill>
                <a:srgbClr val="24292F"/>
              </a:solidFill>
              <a:latin typeface="Times New Roman"/>
              <a:ea typeface="Times New Roman"/>
              <a:cs typeface="Times New Roman"/>
              <a:sym typeface="Times New Roman"/>
            </a:endParaRPr>
          </a:p>
        </p:txBody>
      </p:sp>
      <p:sp>
        <p:nvSpPr>
          <p:cNvPr id="56" name="Google Shape;56;p13"/>
          <p:cNvSpPr txBox="1"/>
          <p:nvPr/>
        </p:nvSpPr>
        <p:spPr>
          <a:xfrm>
            <a:off x="392100" y="2571750"/>
            <a:ext cx="6185700" cy="1293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800">
                <a:solidFill>
                  <a:schemeClr val="dk1"/>
                </a:solidFill>
                <a:latin typeface="Times New Roman"/>
                <a:ea typeface="Times New Roman"/>
                <a:cs typeface="Times New Roman"/>
                <a:sym typeface="Times New Roman"/>
              </a:rPr>
              <a:t>J</a:t>
            </a:r>
            <a:r>
              <a:rPr lang="en" sz="1800">
                <a:solidFill>
                  <a:schemeClr val="dk1"/>
                </a:solidFill>
                <a:latin typeface="Times New Roman"/>
                <a:ea typeface="Times New Roman"/>
                <a:cs typeface="Times New Roman"/>
                <a:sym typeface="Times New Roman"/>
              </a:rPr>
              <a:t>essica Zimmerman</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800">
                <a:solidFill>
                  <a:schemeClr val="dk1"/>
                </a:solidFill>
                <a:latin typeface="Times New Roman"/>
                <a:ea typeface="Times New Roman"/>
                <a:cs typeface="Times New Roman"/>
                <a:sym typeface="Times New Roman"/>
              </a:rPr>
              <a:t>Beruchya Dao-Bai</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800">
                <a:solidFill>
                  <a:schemeClr val="dk1"/>
                </a:solidFill>
                <a:latin typeface="Times New Roman"/>
                <a:ea typeface="Times New Roman"/>
                <a:cs typeface="Times New Roman"/>
                <a:sym typeface="Times New Roman"/>
              </a:rPr>
              <a:t>Mohamad Kassim</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800">
                <a:solidFill>
                  <a:schemeClr val="dk1"/>
                </a:solidFill>
                <a:latin typeface="Times New Roman"/>
                <a:ea typeface="Times New Roman"/>
                <a:cs typeface="Times New Roman"/>
                <a:sym typeface="Times New Roman"/>
              </a:rPr>
              <a:t>Elizaveta Lyadova</a:t>
            </a:r>
            <a:endParaRPr sz="1800">
              <a:latin typeface="Times New Roman"/>
              <a:ea typeface="Times New Roman"/>
              <a:cs typeface="Times New Roman"/>
              <a:sym typeface="Times New Roman"/>
            </a:endParaRPr>
          </a:p>
        </p:txBody>
      </p:sp>
      <p:pic>
        <p:nvPicPr>
          <p:cNvPr id="57" name="Google Shape;57;p13"/>
          <p:cNvPicPr preferRelativeResize="0"/>
          <p:nvPr/>
        </p:nvPicPr>
        <p:blipFill rotWithShape="1">
          <a:blip r:embed="rId3">
            <a:alphaModFix/>
          </a:blip>
          <a:srcRect b="2638" l="0" r="1429" t="0"/>
          <a:stretch/>
        </p:blipFill>
        <p:spPr>
          <a:xfrm>
            <a:off x="5143500" y="2095500"/>
            <a:ext cx="3496225" cy="2465301"/>
          </a:xfrm>
          <a:prstGeom prst="rect">
            <a:avLst/>
          </a:prstGeom>
          <a:noFill/>
          <a:ln>
            <a:noFill/>
          </a:ln>
        </p:spPr>
      </p:pic>
      <p:sp>
        <p:nvSpPr>
          <p:cNvPr id="58" name="Google Shape;58;p13"/>
          <p:cNvSpPr txBox="1"/>
          <p:nvPr/>
        </p:nvSpPr>
        <p:spPr>
          <a:xfrm>
            <a:off x="123300" y="2095500"/>
            <a:ext cx="6454500" cy="400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4"/>
              </a:rPr>
              <a:t>https://github.com/jessezimm/Environmental_Sustainability</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txBox="1"/>
          <p:nvPr>
            <p:ph type="ctrTitle"/>
          </p:nvPr>
        </p:nvSpPr>
        <p:spPr>
          <a:xfrm>
            <a:off x="311700" y="280150"/>
            <a:ext cx="8520600" cy="1916100"/>
          </a:xfrm>
          <a:prstGeom prst="rect">
            <a:avLst/>
          </a:prstGeom>
          <a:effectLst>
            <a:outerShdw blurRad="57150" rotWithShape="0" algn="bl" dir="6000000" dist="19050">
              <a:srgbClr val="4A86E8">
                <a:alpha val="60000"/>
              </a:srgbClr>
            </a:outerShdw>
          </a:effectLst>
        </p:spPr>
        <p:txBody>
          <a:bodyPr anchorCtr="0" anchor="b" bIns="91425" lIns="91425" spcFirstLastPara="1" rIns="91425" wrap="square" tIns="91425">
            <a:normAutofit/>
          </a:bodyPr>
          <a:lstStyle/>
          <a:p>
            <a:pPr indent="0" lvl="0" marL="0" rtl="0" algn="ctr">
              <a:lnSpc>
                <a:spcPct val="125000"/>
              </a:lnSpc>
              <a:spcBef>
                <a:spcPts val="1800"/>
              </a:spcBef>
              <a:spcAft>
                <a:spcPts val="0"/>
              </a:spcAft>
              <a:buClr>
                <a:schemeClr val="dk1"/>
              </a:buClr>
              <a:buSzPts val="1100"/>
              <a:buFont typeface="Arial"/>
              <a:buNone/>
            </a:pPr>
            <a:r>
              <a:rPr b="1" lang="en" sz="2900">
                <a:solidFill>
                  <a:srgbClr val="24292F"/>
                </a:solidFill>
                <a:latin typeface="Times New Roman"/>
                <a:ea typeface="Times New Roman"/>
                <a:cs typeface="Times New Roman"/>
                <a:sym typeface="Times New Roman"/>
              </a:rPr>
              <a:t>Selected Topic and Reasoning</a:t>
            </a:r>
            <a:endParaRPr b="1" sz="2900">
              <a:solidFill>
                <a:srgbClr val="24292F"/>
              </a:solidFill>
              <a:latin typeface="Times New Roman"/>
              <a:ea typeface="Times New Roman"/>
              <a:cs typeface="Times New Roman"/>
              <a:sym typeface="Times New Roman"/>
            </a:endParaRPr>
          </a:p>
          <a:p>
            <a:pPr indent="0" lvl="0" marL="0" rtl="0" algn="ctr">
              <a:spcBef>
                <a:spcPts val="1200"/>
              </a:spcBef>
              <a:spcAft>
                <a:spcPts val="0"/>
              </a:spcAft>
              <a:buNone/>
            </a:pPr>
            <a:r>
              <a:t/>
            </a:r>
            <a:endParaRPr sz="5700"/>
          </a:p>
        </p:txBody>
      </p:sp>
      <p:sp>
        <p:nvSpPr>
          <p:cNvPr id="64" name="Google Shape;64;p14"/>
          <p:cNvSpPr txBox="1"/>
          <p:nvPr>
            <p:ph idx="1" type="subTitle"/>
          </p:nvPr>
        </p:nvSpPr>
        <p:spPr>
          <a:xfrm>
            <a:off x="311700" y="1602450"/>
            <a:ext cx="8520600" cy="2543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2100">
                <a:solidFill>
                  <a:srgbClr val="24292F"/>
                </a:solidFill>
                <a:latin typeface="Times New Roman"/>
                <a:ea typeface="Times New Roman"/>
                <a:cs typeface="Times New Roman"/>
                <a:sym typeface="Times New Roman"/>
              </a:rPr>
              <a:t>This project will seek to assess the potability of water resources samples conducted at over 3000 sites. This will contribute to an overall effort to encourage high standard drinking water for the health of people. This will also serve to ensure that water resources are safe for biodiversity such as plants and wildlife. All in all, this project will use a water quality lens to assess the health of water resources for public and environmental health purposes.</a:t>
            </a:r>
            <a:endParaRPr sz="37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445025"/>
            <a:ext cx="8520600" cy="572700"/>
          </a:xfrm>
          <a:prstGeom prst="rect">
            <a:avLst/>
          </a:prstGeom>
          <a:effectLst>
            <a:outerShdw blurRad="57150" rotWithShape="0" algn="bl" dir="5400000" dist="19050">
              <a:srgbClr val="4A86E8">
                <a:alpha val="50000"/>
              </a:srgbClr>
            </a:outerShdw>
          </a:effectLst>
        </p:spPr>
        <p:txBody>
          <a:bodyPr anchorCtr="0" anchor="t" bIns="91425" lIns="91425" spcFirstLastPara="1" rIns="91425" wrap="square" tIns="91425">
            <a:normAutofit fontScale="90000"/>
          </a:bodyPr>
          <a:lstStyle/>
          <a:p>
            <a:pPr indent="0" lvl="0" marL="0" rtl="0" algn="ctr">
              <a:lnSpc>
                <a:spcPct val="125000"/>
              </a:lnSpc>
              <a:spcBef>
                <a:spcPts val="1800"/>
              </a:spcBef>
              <a:spcAft>
                <a:spcPts val="0"/>
              </a:spcAft>
              <a:buClr>
                <a:schemeClr val="dk1"/>
              </a:buClr>
              <a:buSzPct val="33333"/>
              <a:buFont typeface="Arial"/>
              <a:buNone/>
            </a:pPr>
            <a:r>
              <a:rPr b="1" lang="en" sz="3300">
                <a:solidFill>
                  <a:srgbClr val="24292F"/>
                </a:solidFill>
                <a:latin typeface="Times New Roman"/>
                <a:ea typeface="Times New Roman"/>
                <a:cs typeface="Times New Roman"/>
                <a:sym typeface="Times New Roman"/>
              </a:rPr>
              <a:t>Questions to Answer through Model</a:t>
            </a:r>
            <a:endParaRPr b="1" sz="3300">
              <a:solidFill>
                <a:srgbClr val="24292F"/>
              </a:solidFill>
              <a:latin typeface="Times New Roman"/>
              <a:ea typeface="Times New Roman"/>
              <a:cs typeface="Times New Roman"/>
              <a:sym typeface="Times New Roman"/>
            </a:endParaRPr>
          </a:p>
          <a:p>
            <a:pPr indent="0" lvl="0" marL="0" rtl="0" algn="l">
              <a:spcBef>
                <a:spcPts val="1200"/>
              </a:spcBef>
              <a:spcAft>
                <a:spcPts val="0"/>
              </a:spcAft>
              <a:buNone/>
            </a:pPr>
            <a:r>
              <a:t/>
            </a:r>
            <a:endParaRPr/>
          </a:p>
        </p:txBody>
      </p:sp>
      <p:sp>
        <p:nvSpPr>
          <p:cNvPr id="70" name="Google Shape;70;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t/>
            </a:r>
            <a:endParaRPr sz="2300">
              <a:solidFill>
                <a:srgbClr val="24292F"/>
              </a:solidFill>
              <a:latin typeface="Times New Roman"/>
              <a:ea typeface="Times New Roman"/>
              <a:cs typeface="Times New Roman"/>
              <a:sym typeface="Times New Roman"/>
            </a:endParaRPr>
          </a:p>
          <a:p>
            <a:pPr indent="0" lvl="0" marL="0" rtl="0" algn="just">
              <a:spcBef>
                <a:spcPts val="1200"/>
              </a:spcBef>
              <a:spcAft>
                <a:spcPts val="1200"/>
              </a:spcAft>
              <a:buNone/>
            </a:pPr>
            <a:r>
              <a:rPr lang="en" sz="2300">
                <a:solidFill>
                  <a:srgbClr val="24292F"/>
                </a:solidFill>
                <a:latin typeface="Times New Roman"/>
                <a:ea typeface="Times New Roman"/>
                <a:cs typeface="Times New Roman"/>
                <a:sym typeface="Times New Roman"/>
              </a:rPr>
              <a:t>We are going to implement a water quality prediction model using machine learning techniques. In this technique, our model will predict that the water is safe to drink or not.</a:t>
            </a:r>
            <a:endParaRPr sz="29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311700" y="445025"/>
            <a:ext cx="8520600" cy="572700"/>
          </a:xfrm>
          <a:prstGeom prst="rect">
            <a:avLst/>
          </a:prstGeom>
          <a:effectLst>
            <a:outerShdw blurRad="57150" rotWithShape="0" algn="bl" dir="5400000" dist="19050">
              <a:srgbClr val="4A86E8">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920">
                <a:solidFill>
                  <a:srgbClr val="050505"/>
                </a:solidFill>
                <a:latin typeface="Times New Roman"/>
                <a:ea typeface="Times New Roman"/>
                <a:cs typeface="Times New Roman"/>
                <a:sym typeface="Times New Roman"/>
              </a:rPr>
              <a:t>About dataset</a:t>
            </a:r>
            <a:endParaRPr b="1" sz="3820">
              <a:latin typeface="Times New Roman"/>
              <a:ea typeface="Times New Roman"/>
              <a:cs typeface="Times New Roman"/>
              <a:sym typeface="Times New Roman"/>
            </a:endParaRPr>
          </a:p>
        </p:txBody>
      </p:sp>
      <p:sp>
        <p:nvSpPr>
          <p:cNvPr id="76" name="Google Shape;76;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sz="1700">
                <a:solidFill>
                  <a:srgbClr val="24292F"/>
                </a:solidFill>
                <a:latin typeface="Times New Roman"/>
                <a:ea typeface="Times New Roman"/>
                <a:cs typeface="Times New Roman"/>
                <a:sym typeface="Times New Roman"/>
              </a:rPr>
              <a:t>We are using a water potability database from </a:t>
            </a:r>
            <a:r>
              <a:rPr lang="en" sz="1700" u="sng">
                <a:solidFill>
                  <a:schemeClr val="hlink"/>
                </a:solidFill>
                <a:latin typeface="Times New Roman"/>
                <a:ea typeface="Times New Roman"/>
                <a:cs typeface="Times New Roman"/>
                <a:sym typeface="Times New Roman"/>
                <a:hlinkClick r:id="rId3"/>
              </a:rPr>
              <a:t>https://www.waterqualitydata.us/</a:t>
            </a:r>
            <a:r>
              <a:rPr lang="en" sz="1700">
                <a:solidFill>
                  <a:srgbClr val="24292F"/>
                </a:solidFill>
                <a:latin typeface="Times New Roman"/>
                <a:ea typeface="Times New Roman"/>
                <a:cs typeface="Times New Roman"/>
                <a:sym typeface="Times New Roman"/>
              </a:rPr>
              <a:t>.</a:t>
            </a:r>
            <a:endParaRPr sz="1700">
              <a:solidFill>
                <a:srgbClr val="24292F"/>
              </a:solidFill>
              <a:latin typeface="Times New Roman"/>
              <a:ea typeface="Times New Roman"/>
              <a:cs typeface="Times New Roman"/>
              <a:sym typeface="Times New Roman"/>
            </a:endParaRPr>
          </a:p>
          <a:p>
            <a:pPr indent="0" lvl="0" marL="0" rtl="0" algn="just">
              <a:spcBef>
                <a:spcPts val="1200"/>
              </a:spcBef>
              <a:spcAft>
                <a:spcPts val="0"/>
              </a:spcAft>
              <a:buNone/>
            </a:pPr>
            <a:r>
              <a:rPr lang="en" sz="1700">
                <a:solidFill>
                  <a:srgbClr val="24292F"/>
                </a:solidFill>
                <a:latin typeface="Times New Roman"/>
                <a:ea typeface="Times New Roman"/>
                <a:cs typeface="Times New Roman"/>
                <a:sym typeface="Times New Roman"/>
              </a:rPr>
              <a:t>Two datasets (water_table_1.csv and water_table_2.csv) were processed to form a single file, the water_potability.csv file by</a:t>
            </a:r>
            <a:r>
              <a:rPr lang="en" sz="1700">
                <a:solidFill>
                  <a:srgbClr val="24292F"/>
                </a:solidFill>
                <a:latin typeface="Times New Roman"/>
                <a:ea typeface="Times New Roman"/>
                <a:cs typeface="Times New Roman"/>
                <a:sym typeface="Times New Roman"/>
              </a:rPr>
              <a:t> joining them on the index number. Our final dataset </a:t>
            </a:r>
            <a:r>
              <a:rPr lang="en" sz="1700">
                <a:solidFill>
                  <a:srgbClr val="24292F"/>
                </a:solidFill>
                <a:latin typeface="Times New Roman"/>
                <a:ea typeface="Times New Roman"/>
                <a:cs typeface="Times New Roman"/>
                <a:sym typeface="Times New Roman"/>
              </a:rPr>
              <a:t> contains water quality metrics for 3276 different water bodies: pH value; Hardness; Solids; Chloramines; Sulfate; Conductivity; Organic_carbon; Trihalomethanes; Turbidity; Potability.</a:t>
            </a:r>
            <a:endParaRPr sz="1700">
              <a:solidFill>
                <a:srgbClr val="24292F"/>
              </a:solidFill>
              <a:latin typeface="Times New Roman"/>
              <a:ea typeface="Times New Roman"/>
              <a:cs typeface="Times New Roman"/>
              <a:sym typeface="Times New Roman"/>
            </a:endParaRPr>
          </a:p>
          <a:p>
            <a:pPr indent="0" lvl="0" marL="0" rtl="0" algn="just">
              <a:spcBef>
                <a:spcPts val="1200"/>
              </a:spcBef>
              <a:spcAft>
                <a:spcPts val="1200"/>
              </a:spcAft>
              <a:buNone/>
            </a:pPr>
            <a:r>
              <a:rPr lang="en" sz="1700">
                <a:solidFill>
                  <a:srgbClr val="24292F"/>
                </a:solidFill>
                <a:latin typeface="Times New Roman"/>
                <a:ea typeface="Times New Roman"/>
                <a:cs typeface="Times New Roman"/>
                <a:sym typeface="Times New Roman"/>
              </a:rPr>
              <a:t>The database was created with Postgres using SQL to create a left join for the two initial tables. With an engine created in Jupyter notebook to access Postgres, our data can be accessed and modeled as needed.</a:t>
            </a:r>
            <a:endParaRPr sz="1700">
              <a:solidFill>
                <a:srgbClr val="24292F"/>
              </a:solidFill>
              <a:highlight>
                <a:srgbClr val="FFFFFF"/>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id="81" name="Google Shape;81;p17"/>
          <p:cNvPicPr preferRelativeResize="0"/>
          <p:nvPr/>
        </p:nvPicPr>
        <p:blipFill>
          <a:blip r:embed="rId3">
            <a:alphaModFix/>
          </a:blip>
          <a:stretch>
            <a:fillRect/>
          </a:stretch>
        </p:blipFill>
        <p:spPr>
          <a:xfrm>
            <a:off x="68625" y="608475"/>
            <a:ext cx="4167202" cy="3926549"/>
          </a:xfrm>
          <a:prstGeom prst="rect">
            <a:avLst/>
          </a:prstGeom>
          <a:noFill/>
          <a:ln>
            <a:noFill/>
          </a:ln>
        </p:spPr>
      </p:pic>
      <p:pic>
        <p:nvPicPr>
          <p:cNvPr id="82" name="Google Shape;82;p17"/>
          <p:cNvPicPr preferRelativeResize="0"/>
          <p:nvPr/>
        </p:nvPicPr>
        <p:blipFill rotWithShape="1">
          <a:blip r:embed="rId4">
            <a:alphaModFix/>
          </a:blip>
          <a:srcRect b="4400" l="5066" r="19649" t="6345"/>
          <a:stretch/>
        </p:blipFill>
        <p:spPr>
          <a:xfrm>
            <a:off x="4572000" y="608475"/>
            <a:ext cx="4370299" cy="39265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309725"/>
            <a:ext cx="8520600" cy="564300"/>
          </a:xfrm>
          <a:prstGeom prst="rect">
            <a:avLst/>
          </a:prstGeom>
          <a:effectLst>
            <a:outerShdw blurRad="57150" rotWithShape="0" algn="bl" dir="5400000" dist="19050">
              <a:srgbClr val="4A86E8">
                <a:alpha val="50000"/>
              </a:srgbClr>
            </a:outerShdw>
          </a:effectLst>
        </p:spPr>
        <p:txBody>
          <a:bodyPr anchorCtr="0" anchor="t" bIns="91425" lIns="91425" spcFirstLastPara="1" rIns="91425" wrap="square" tIns="91425">
            <a:normAutofit fontScale="90000"/>
          </a:bodyPr>
          <a:lstStyle/>
          <a:p>
            <a:pPr indent="0" lvl="0" marL="0" rtl="0" algn="ctr">
              <a:lnSpc>
                <a:spcPct val="115000"/>
              </a:lnSpc>
              <a:spcBef>
                <a:spcPts val="1800"/>
              </a:spcBef>
              <a:spcAft>
                <a:spcPts val="0"/>
              </a:spcAft>
              <a:buClr>
                <a:schemeClr val="dk1"/>
              </a:buClr>
              <a:buSzPct val="33788"/>
              <a:buFont typeface="Arial"/>
              <a:buNone/>
            </a:pPr>
            <a:r>
              <a:rPr b="1" lang="en" sz="3255">
                <a:latin typeface="Times New Roman"/>
                <a:ea typeface="Times New Roman"/>
                <a:cs typeface="Times New Roman"/>
                <a:sym typeface="Times New Roman"/>
              </a:rPr>
              <a:t>Data Gathering</a:t>
            </a:r>
            <a:endParaRPr b="1" sz="3255">
              <a:latin typeface="Times New Roman"/>
              <a:ea typeface="Times New Roman"/>
              <a:cs typeface="Times New Roman"/>
              <a:sym typeface="Times New Roman"/>
            </a:endParaRPr>
          </a:p>
          <a:p>
            <a:pPr indent="0" lvl="0" marL="0" rtl="0" algn="l">
              <a:spcBef>
                <a:spcPts val="400"/>
              </a:spcBef>
              <a:spcAft>
                <a:spcPts val="0"/>
              </a:spcAft>
              <a:buNone/>
            </a:pPr>
            <a:r>
              <a:t/>
            </a:r>
            <a:endParaRPr/>
          </a:p>
        </p:txBody>
      </p:sp>
      <p:sp>
        <p:nvSpPr>
          <p:cNvPr id="88" name="Google Shape;88;p18"/>
          <p:cNvSpPr txBox="1"/>
          <p:nvPr>
            <p:ph idx="1" type="body"/>
          </p:nvPr>
        </p:nvSpPr>
        <p:spPr>
          <a:xfrm>
            <a:off x="311700" y="1916200"/>
            <a:ext cx="8520600" cy="2652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89" name="Google Shape;89;p18"/>
          <p:cNvPicPr preferRelativeResize="0"/>
          <p:nvPr/>
        </p:nvPicPr>
        <p:blipFill>
          <a:blip r:embed="rId3">
            <a:alphaModFix/>
          </a:blip>
          <a:stretch>
            <a:fillRect/>
          </a:stretch>
        </p:blipFill>
        <p:spPr>
          <a:xfrm>
            <a:off x="374375" y="1916200"/>
            <a:ext cx="8395248" cy="3081626"/>
          </a:xfrm>
          <a:prstGeom prst="rect">
            <a:avLst/>
          </a:prstGeom>
          <a:noFill/>
          <a:ln>
            <a:noFill/>
          </a:ln>
        </p:spPr>
      </p:pic>
      <p:sp>
        <p:nvSpPr>
          <p:cNvPr id="90" name="Google Shape;90;p18"/>
          <p:cNvSpPr txBox="1"/>
          <p:nvPr/>
        </p:nvSpPr>
        <p:spPr>
          <a:xfrm>
            <a:off x="374375" y="1176600"/>
            <a:ext cx="83952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050505"/>
                </a:solidFill>
                <a:latin typeface="Times New Roman"/>
                <a:ea typeface="Times New Roman"/>
                <a:cs typeface="Times New Roman"/>
                <a:sym typeface="Times New Roman"/>
              </a:rPr>
              <a:t>Import all the required libraries which are used to train the model or visualise the data. Then load the data set using a Pandas’s function read_csv().</a:t>
            </a:r>
            <a:endParaRPr sz="170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9"/>
          <p:cNvSpPr txBox="1"/>
          <p:nvPr>
            <p:ph type="title"/>
          </p:nvPr>
        </p:nvSpPr>
        <p:spPr>
          <a:xfrm>
            <a:off x="311700" y="246525"/>
            <a:ext cx="8520600" cy="771300"/>
          </a:xfrm>
          <a:prstGeom prst="rect">
            <a:avLst/>
          </a:prstGeom>
          <a:effectLst>
            <a:outerShdw blurRad="57150" rotWithShape="0" algn="bl" dir="5400000" dist="19050">
              <a:srgbClr val="4A86E8">
                <a:alpha val="50000"/>
              </a:srgbClr>
            </a:outerShdw>
          </a:effectLst>
        </p:spPr>
        <p:txBody>
          <a:bodyPr anchorCtr="0" anchor="t" bIns="91425" lIns="91425" spcFirstLastPara="1" rIns="91425" wrap="square" tIns="91425">
            <a:normAutofit fontScale="90000"/>
          </a:bodyPr>
          <a:lstStyle/>
          <a:p>
            <a:pPr indent="0" lvl="0" marL="0" rtl="0" algn="ctr">
              <a:lnSpc>
                <a:spcPct val="115000"/>
              </a:lnSpc>
              <a:spcBef>
                <a:spcPts val="2400"/>
              </a:spcBef>
              <a:spcAft>
                <a:spcPts val="0"/>
              </a:spcAft>
              <a:buClr>
                <a:schemeClr val="dk1"/>
              </a:buClr>
              <a:buSzPct val="33333"/>
              <a:buFont typeface="Arial"/>
              <a:buNone/>
            </a:pPr>
            <a:r>
              <a:rPr b="1" lang="en" sz="3300">
                <a:latin typeface="Times New Roman"/>
                <a:ea typeface="Times New Roman"/>
                <a:cs typeface="Times New Roman"/>
                <a:sym typeface="Times New Roman"/>
              </a:rPr>
              <a:t>Exploratory Data Analysis</a:t>
            </a:r>
            <a:endParaRPr b="1" sz="3300">
              <a:latin typeface="Times New Roman"/>
              <a:ea typeface="Times New Roman"/>
              <a:cs typeface="Times New Roman"/>
              <a:sym typeface="Times New Roman"/>
            </a:endParaRPr>
          </a:p>
          <a:p>
            <a:pPr indent="0" lvl="0" marL="0" rtl="0" algn="l">
              <a:spcBef>
                <a:spcPts val="600"/>
              </a:spcBef>
              <a:spcAft>
                <a:spcPts val="0"/>
              </a:spcAft>
              <a:buNone/>
            </a:pPr>
            <a:r>
              <a:t/>
            </a:r>
            <a:endParaRPr/>
          </a:p>
        </p:txBody>
      </p:sp>
      <p:sp>
        <p:nvSpPr>
          <p:cNvPr id="96" name="Google Shape;96;p19"/>
          <p:cNvSpPr txBox="1"/>
          <p:nvPr>
            <p:ph idx="1" type="body"/>
          </p:nvPr>
        </p:nvSpPr>
        <p:spPr>
          <a:xfrm>
            <a:off x="311700" y="1152475"/>
            <a:ext cx="8520600" cy="360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688"/>
              <a:buNone/>
            </a:pPr>
            <a:r>
              <a:rPr lang="en" sz="1725">
                <a:latin typeface="Times New Roman"/>
                <a:ea typeface="Times New Roman"/>
                <a:cs typeface="Times New Roman"/>
                <a:sym typeface="Times New Roman"/>
              </a:rPr>
              <a:t>   </a:t>
            </a:r>
            <a:r>
              <a:rPr lang="en" sz="1725">
                <a:solidFill>
                  <a:schemeClr val="dk1"/>
                </a:solidFill>
                <a:latin typeface="Times New Roman"/>
                <a:ea typeface="Times New Roman"/>
                <a:cs typeface="Times New Roman"/>
                <a:sym typeface="Times New Roman"/>
              </a:rPr>
              <a:t>Check </a:t>
            </a:r>
            <a:r>
              <a:rPr lang="en" sz="1725">
                <a:solidFill>
                  <a:schemeClr val="dk1"/>
                </a:solidFill>
                <a:latin typeface="Times New Roman"/>
                <a:ea typeface="Times New Roman"/>
                <a:cs typeface="Times New Roman"/>
                <a:sym typeface="Times New Roman"/>
              </a:rPr>
              <a:t>columns data types, then check that there are Null values or not. </a:t>
            </a:r>
            <a:endParaRPr sz="1725">
              <a:solidFill>
                <a:schemeClr val="dk1"/>
              </a:solidFill>
              <a:latin typeface="Times New Roman"/>
              <a:ea typeface="Times New Roman"/>
              <a:cs typeface="Times New Roman"/>
              <a:sym typeface="Times New Roman"/>
            </a:endParaRPr>
          </a:p>
        </p:txBody>
      </p:sp>
      <p:pic>
        <p:nvPicPr>
          <p:cNvPr id="97" name="Google Shape;97;p19"/>
          <p:cNvPicPr preferRelativeResize="0"/>
          <p:nvPr/>
        </p:nvPicPr>
        <p:blipFill>
          <a:blip r:embed="rId3">
            <a:alphaModFix/>
          </a:blip>
          <a:stretch>
            <a:fillRect/>
          </a:stretch>
        </p:blipFill>
        <p:spPr>
          <a:xfrm>
            <a:off x="600275" y="1792950"/>
            <a:ext cx="8033101" cy="32609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0"/>
          <p:cNvSpPr txBox="1"/>
          <p:nvPr>
            <p:ph type="title"/>
          </p:nvPr>
        </p:nvSpPr>
        <p:spPr>
          <a:xfrm>
            <a:off x="311700" y="212900"/>
            <a:ext cx="8520600" cy="672300"/>
          </a:xfrm>
          <a:prstGeom prst="rect">
            <a:avLst/>
          </a:prstGeom>
          <a:effectLst>
            <a:outerShdw blurRad="57150" rotWithShape="0" algn="bl" dir="5400000" dist="19050">
              <a:srgbClr val="4A86E8">
                <a:alpha val="50000"/>
              </a:srgbClr>
            </a:outerShdw>
          </a:effectLst>
        </p:spPr>
        <p:txBody>
          <a:bodyPr anchorCtr="0" anchor="t" bIns="91425" lIns="91425" spcFirstLastPara="1" rIns="91425" wrap="square" tIns="91425">
            <a:noAutofit/>
          </a:bodyPr>
          <a:lstStyle/>
          <a:p>
            <a:pPr indent="0" lvl="0" marL="0" rtl="0" algn="ctr">
              <a:lnSpc>
                <a:spcPct val="110795"/>
              </a:lnSpc>
              <a:spcBef>
                <a:spcPts val="0"/>
              </a:spcBef>
              <a:spcAft>
                <a:spcPts val="0"/>
              </a:spcAft>
              <a:buClr>
                <a:schemeClr val="dk1"/>
              </a:buClr>
              <a:buSzPts val="1100"/>
              <a:buFont typeface="Arial"/>
              <a:buNone/>
            </a:pPr>
            <a:r>
              <a:rPr b="1" lang="en" sz="2900">
                <a:solidFill>
                  <a:schemeClr val="accent2"/>
                </a:solidFill>
                <a:latin typeface="Times New Roman"/>
                <a:ea typeface="Times New Roman"/>
                <a:cs typeface="Times New Roman"/>
                <a:sym typeface="Times New Roman"/>
              </a:rPr>
              <a:t>Ensemble Learners</a:t>
            </a:r>
            <a:endParaRPr b="1" sz="2900">
              <a:solidFill>
                <a:schemeClr val="accent2"/>
              </a:solidFill>
              <a:latin typeface="Times New Roman"/>
              <a:ea typeface="Times New Roman"/>
              <a:cs typeface="Times New Roman"/>
              <a:sym typeface="Times New Roman"/>
            </a:endParaRPr>
          </a:p>
          <a:p>
            <a:pPr indent="0" lvl="0" marL="0" rtl="0" algn="l">
              <a:lnSpc>
                <a:spcPct val="110795"/>
              </a:lnSpc>
              <a:spcBef>
                <a:spcPts val="0"/>
              </a:spcBef>
              <a:spcAft>
                <a:spcPts val="0"/>
              </a:spcAft>
              <a:buSzPts val="990"/>
              <a:buNone/>
            </a:pPr>
            <a:r>
              <a:t/>
            </a:r>
            <a:endParaRPr sz="3220"/>
          </a:p>
        </p:txBody>
      </p:sp>
      <p:sp>
        <p:nvSpPr>
          <p:cNvPr id="103" name="Google Shape;103;p20"/>
          <p:cNvSpPr txBox="1"/>
          <p:nvPr>
            <p:ph idx="1" type="body"/>
          </p:nvPr>
        </p:nvSpPr>
        <p:spPr>
          <a:xfrm>
            <a:off x="311700" y="1299875"/>
            <a:ext cx="8520600" cy="3269100"/>
          </a:xfrm>
          <a:prstGeom prst="rect">
            <a:avLst/>
          </a:prstGeom>
        </p:spPr>
        <p:txBody>
          <a:bodyPr anchorCtr="0" anchor="t" bIns="91425" lIns="91425" spcFirstLastPara="1" rIns="91425" wrap="square" tIns="91425">
            <a:normAutofit fontScale="25000" lnSpcReduction="20000"/>
          </a:bodyPr>
          <a:lstStyle/>
          <a:p>
            <a:pPr indent="0" lvl="0" marL="0" rtl="0" algn="just">
              <a:spcBef>
                <a:spcPts val="0"/>
              </a:spcBef>
              <a:spcAft>
                <a:spcPts val="0"/>
              </a:spcAft>
              <a:buNone/>
            </a:pPr>
            <a:r>
              <a:rPr lang="en" sz="6647">
                <a:solidFill>
                  <a:schemeClr val="accent2"/>
                </a:solidFill>
                <a:latin typeface="Times New Roman"/>
                <a:ea typeface="Times New Roman"/>
                <a:cs typeface="Times New Roman"/>
                <a:sym typeface="Times New Roman"/>
              </a:rPr>
              <a:t>In this section, you will compare two ensemble algorithms to determine which algorithm results in the best performance. You will train a Balanced Random Forest Classifier and an Easy Ensemble AdaBoost classifier . For each algorithm, be sure to complete the </a:t>
            </a:r>
            <a:r>
              <a:rPr lang="en" sz="6647">
                <a:solidFill>
                  <a:schemeClr val="accent2"/>
                </a:solidFill>
                <a:latin typeface="Times New Roman"/>
                <a:ea typeface="Times New Roman"/>
                <a:cs typeface="Times New Roman"/>
                <a:sym typeface="Times New Roman"/>
              </a:rPr>
              <a:t>following</a:t>
            </a:r>
            <a:r>
              <a:rPr lang="en" sz="6647">
                <a:solidFill>
                  <a:schemeClr val="accent2"/>
                </a:solidFill>
                <a:latin typeface="Times New Roman"/>
                <a:ea typeface="Times New Roman"/>
                <a:cs typeface="Times New Roman"/>
                <a:sym typeface="Times New Roman"/>
              </a:rPr>
              <a:t> steps:</a:t>
            </a:r>
            <a:endParaRPr sz="6647">
              <a:solidFill>
                <a:schemeClr val="accent2"/>
              </a:solidFill>
              <a:latin typeface="Times New Roman"/>
              <a:ea typeface="Times New Roman"/>
              <a:cs typeface="Times New Roman"/>
              <a:sym typeface="Times New Roman"/>
            </a:endParaRPr>
          </a:p>
          <a:p>
            <a:pPr indent="0" lvl="0" marL="0" rtl="0" algn="just">
              <a:spcBef>
                <a:spcPts val="1200"/>
              </a:spcBef>
              <a:spcAft>
                <a:spcPts val="0"/>
              </a:spcAft>
              <a:buNone/>
            </a:pPr>
            <a:r>
              <a:rPr lang="en" sz="6647">
                <a:solidFill>
                  <a:schemeClr val="accent2"/>
                </a:solidFill>
                <a:latin typeface="Times New Roman"/>
                <a:ea typeface="Times New Roman"/>
                <a:cs typeface="Times New Roman"/>
                <a:sym typeface="Times New Roman"/>
              </a:rPr>
              <a:t>1. Train the model using the training data. </a:t>
            </a:r>
            <a:endParaRPr sz="6647">
              <a:solidFill>
                <a:schemeClr val="accent2"/>
              </a:solidFill>
              <a:latin typeface="Times New Roman"/>
              <a:ea typeface="Times New Roman"/>
              <a:cs typeface="Times New Roman"/>
              <a:sym typeface="Times New Roman"/>
            </a:endParaRPr>
          </a:p>
          <a:p>
            <a:pPr indent="0" lvl="0" marL="0" marR="0" rtl="0" algn="just">
              <a:lnSpc>
                <a:spcPct val="115000"/>
              </a:lnSpc>
              <a:spcBef>
                <a:spcPts val="1200"/>
              </a:spcBef>
              <a:spcAft>
                <a:spcPts val="0"/>
              </a:spcAft>
              <a:buNone/>
            </a:pPr>
            <a:r>
              <a:rPr lang="en" sz="6647">
                <a:solidFill>
                  <a:schemeClr val="accent2"/>
                </a:solidFill>
                <a:latin typeface="Times New Roman"/>
                <a:ea typeface="Times New Roman"/>
                <a:cs typeface="Times New Roman"/>
                <a:sym typeface="Times New Roman"/>
              </a:rPr>
              <a:t>2. Calculate the balanced accuracy score from sklearn.metrics.</a:t>
            </a:r>
            <a:endParaRPr sz="6647">
              <a:solidFill>
                <a:schemeClr val="accent2"/>
              </a:solidFill>
              <a:latin typeface="Times New Roman"/>
              <a:ea typeface="Times New Roman"/>
              <a:cs typeface="Times New Roman"/>
              <a:sym typeface="Times New Roman"/>
            </a:endParaRPr>
          </a:p>
          <a:p>
            <a:pPr indent="0" lvl="0" marL="0" marR="0" rtl="0" algn="just">
              <a:lnSpc>
                <a:spcPct val="115000"/>
              </a:lnSpc>
              <a:spcBef>
                <a:spcPts val="1200"/>
              </a:spcBef>
              <a:spcAft>
                <a:spcPts val="0"/>
              </a:spcAft>
              <a:buNone/>
            </a:pPr>
            <a:r>
              <a:rPr lang="en" sz="6647">
                <a:solidFill>
                  <a:schemeClr val="accent2"/>
                </a:solidFill>
                <a:latin typeface="Times New Roman"/>
                <a:ea typeface="Times New Roman"/>
                <a:cs typeface="Times New Roman"/>
                <a:sym typeface="Times New Roman"/>
              </a:rPr>
              <a:t>3. Print the confusion matrix from sklearn.metrics.</a:t>
            </a:r>
            <a:endParaRPr sz="6647">
              <a:solidFill>
                <a:schemeClr val="accent2"/>
              </a:solidFill>
              <a:latin typeface="Times New Roman"/>
              <a:ea typeface="Times New Roman"/>
              <a:cs typeface="Times New Roman"/>
              <a:sym typeface="Times New Roman"/>
            </a:endParaRPr>
          </a:p>
          <a:p>
            <a:pPr indent="0" lvl="0" marL="0" marR="0" rtl="0" algn="just">
              <a:lnSpc>
                <a:spcPct val="115000"/>
              </a:lnSpc>
              <a:spcBef>
                <a:spcPts val="1200"/>
              </a:spcBef>
              <a:spcAft>
                <a:spcPts val="0"/>
              </a:spcAft>
              <a:buNone/>
            </a:pPr>
            <a:r>
              <a:rPr lang="en" sz="6647">
                <a:solidFill>
                  <a:schemeClr val="accent2"/>
                </a:solidFill>
                <a:latin typeface="Times New Roman"/>
                <a:ea typeface="Times New Roman"/>
                <a:cs typeface="Times New Roman"/>
                <a:sym typeface="Times New Roman"/>
              </a:rPr>
              <a:t>4. Generate a </a:t>
            </a:r>
            <a:r>
              <a:rPr lang="en" sz="6647">
                <a:solidFill>
                  <a:schemeClr val="accent2"/>
                </a:solidFill>
                <a:latin typeface="Times New Roman"/>
                <a:ea typeface="Times New Roman"/>
                <a:cs typeface="Times New Roman"/>
                <a:sym typeface="Times New Roman"/>
              </a:rPr>
              <a:t>classification</a:t>
            </a:r>
            <a:r>
              <a:rPr lang="en" sz="6647">
                <a:solidFill>
                  <a:schemeClr val="accent2"/>
                </a:solidFill>
                <a:latin typeface="Times New Roman"/>
                <a:ea typeface="Times New Roman"/>
                <a:cs typeface="Times New Roman"/>
                <a:sym typeface="Times New Roman"/>
              </a:rPr>
              <a:t> report using the `imbalanced_classification_report` from imbalanced-learn.</a:t>
            </a:r>
            <a:endParaRPr sz="6647">
              <a:solidFill>
                <a:schemeClr val="accent2"/>
              </a:solidFill>
              <a:latin typeface="Times New Roman"/>
              <a:ea typeface="Times New Roman"/>
              <a:cs typeface="Times New Roman"/>
              <a:sym typeface="Times New Roman"/>
            </a:endParaRPr>
          </a:p>
          <a:p>
            <a:pPr indent="0" lvl="0" marL="0" marR="0" rtl="0" algn="just">
              <a:lnSpc>
                <a:spcPct val="115000"/>
              </a:lnSpc>
              <a:spcBef>
                <a:spcPts val="1200"/>
              </a:spcBef>
              <a:spcAft>
                <a:spcPts val="0"/>
              </a:spcAft>
              <a:buNone/>
            </a:pPr>
            <a:r>
              <a:rPr lang="en" sz="6647">
                <a:solidFill>
                  <a:schemeClr val="accent2"/>
                </a:solidFill>
                <a:latin typeface="Times New Roman"/>
                <a:ea typeface="Times New Roman"/>
                <a:cs typeface="Times New Roman"/>
                <a:sym typeface="Times New Roman"/>
              </a:rPr>
              <a:t>5. For the Balanced Random Forest Classifier, print the feature importance sorted in descending order (most important feature to least important) along with the feature score</a:t>
            </a:r>
            <a:endParaRPr sz="6647">
              <a:solidFill>
                <a:schemeClr val="accent2"/>
              </a:solidFill>
              <a:latin typeface="Times New Roman"/>
              <a:ea typeface="Times New Roman"/>
              <a:cs typeface="Times New Roman"/>
              <a:sym typeface="Times New Roman"/>
            </a:endParaRPr>
          </a:p>
          <a:p>
            <a:pPr indent="0" lvl="0" marL="0" marR="0" rtl="0" algn="just">
              <a:lnSpc>
                <a:spcPct val="115000"/>
              </a:lnSpc>
              <a:spcBef>
                <a:spcPts val="1200"/>
              </a:spcBef>
              <a:spcAft>
                <a:spcPts val="0"/>
              </a:spcAft>
              <a:buNone/>
            </a:pPr>
            <a:r>
              <a:rPr lang="en" sz="6647">
                <a:solidFill>
                  <a:schemeClr val="accent2"/>
                </a:solidFill>
                <a:latin typeface="Times New Roman"/>
                <a:ea typeface="Times New Roman"/>
                <a:cs typeface="Times New Roman"/>
                <a:sym typeface="Times New Roman"/>
              </a:rPr>
              <a:t>Note: Use a random state of 1 for each algorithm to ensure consistency between tests</a:t>
            </a:r>
            <a:endParaRPr sz="6647">
              <a:solidFill>
                <a:schemeClr val="accent2"/>
              </a:solidFill>
              <a:latin typeface="Times New Roman"/>
              <a:ea typeface="Times New Roman"/>
              <a:cs typeface="Times New Roman"/>
              <a:sym typeface="Times New Roman"/>
            </a:endParaRPr>
          </a:p>
          <a:p>
            <a:pPr indent="0" lvl="0" marL="0" marR="0" rtl="0" algn="just">
              <a:lnSpc>
                <a:spcPct val="115000"/>
              </a:lnSpc>
              <a:spcBef>
                <a:spcPts val="1200"/>
              </a:spcBef>
              <a:spcAft>
                <a:spcPts val="1200"/>
              </a:spcAft>
              <a:buNone/>
            </a:pPr>
            <a:r>
              <a:t/>
            </a:r>
            <a:endParaRPr sz="6647">
              <a:solidFill>
                <a:schemeClr val="accent2"/>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1"/>
          <p:cNvSpPr txBox="1"/>
          <p:nvPr>
            <p:ph type="ctrTitle"/>
          </p:nvPr>
        </p:nvSpPr>
        <p:spPr>
          <a:xfrm>
            <a:off x="311700" y="392200"/>
            <a:ext cx="8520600" cy="1031100"/>
          </a:xfrm>
          <a:prstGeom prst="rect">
            <a:avLst/>
          </a:prstGeom>
        </p:spPr>
        <p:txBody>
          <a:bodyPr anchorCtr="0" anchor="b" bIns="91425" lIns="91425" spcFirstLastPara="1" rIns="91425" wrap="square" tIns="91425">
            <a:normAutofit fontScale="90000"/>
          </a:bodyPr>
          <a:lstStyle/>
          <a:p>
            <a:pPr indent="0" lvl="0" marL="0" rtl="0" algn="ctr">
              <a:lnSpc>
                <a:spcPct val="110795"/>
              </a:lnSpc>
              <a:spcBef>
                <a:spcPts val="0"/>
              </a:spcBef>
              <a:spcAft>
                <a:spcPts val="0"/>
              </a:spcAft>
              <a:buClr>
                <a:schemeClr val="dk1"/>
              </a:buClr>
              <a:buSzPct val="33559"/>
              <a:buFont typeface="Arial"/>
              <a:buNone/>
            </a:pPr>
            <a:r>
              <a:rPr b="0" lang="en" sz="3277">
                <a:solidFill>
                  <a:schemeClr val="accent2"/>
                </a:solidFill>
              </a:rPr>
              <a:t>Balanced Random Forest Classifier</a:t>
            </a:r>
            <a:endParaRPr b="0" sz="3277">
              <a:solidFill>
                <a:schemeClr val="accent2"/>
              </a:solidFill>
            </a:endParaRPr>
          </a:p>
          <a:p>
            <a:pPr indent="0" lvl="0" marL="0" rtl="0" algn="ctr">
              <a:spcBef>
                <a:spcPts val="0"/>
              </a:spcBef>
              <a:spcAft>
                <a:spcPts val="0"/>
              </a:spcAft>
              <a:buNone/>
            </a:pPr>
            <a:r>
              <a:t/>
            </a:r>
            <a:endParaRPr/>
          </a:p>
        </p:txBody>
      </p:sp>
      <p:sp>
        <p:nvSpPr>
          <p:cNvPr id="109" name="Google Shape;109;p2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110" name="Google Shape;110;p21"/>
          <p:cNvPicPr preferRelativeResize="0"/>
          <p:nvPr/>
        </p:nvPicPr>
        <p:blipFill>
          <a:blip r:embed="rId3">
            <a:alphaModFix/>
          </a:blip>
          <a:stretch>
            <a:fillRect/>
          </a:stretch>
        </p:blipFill>
        <p:spPr>
          <a:xfrm>
            <a:off x="134475" y="1030950"/>
            <a:ext cx="8755927" cy="39444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